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320" r:id="rId3"/>
    <p:sldId id="316" r:id="rId4"/>
    <p:sldId id="317" r:id="rId5"/>
    <p:sldId id="319" r:id="rId6"/>
    <p:sldId id="325" r:id="rId7"/>
    <p:sldId id="321" r:id="rId8"/>
    <p:sldId id="327" r:id="rId9"/>
    <p:sldId id="341" r:id="rId10"/>
    <p:sldId id="322" r:id="rId11"/>
    <p:sldId id="340" r:id="rId12"/>
    <p:sldId id="324" r:id="rId13"/>
    <p:sldId id="326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2" r:id="rId26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6071C4"/>
    <a:srgbClr val="00B5AD"/>
    <a:srgbClr val="99CCFF"/>
    <a:srgbClr val="7EAEE8"/>
    <a:srgbClr val="00B9F6"/>
    <a:srgbClr val="00245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164" y="-948"/>
      </p:cViewPr>
      <p:guideLst>
        <p:guide orient="horz" pos="24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BEFAB9B-F13A-44FC-9754-534F77C20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7292"/>
            <a:ext cx="5389240" cy="44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95D84ADF-2342-4D00-87EF-905AAF6F7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15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56952"/>
            <a:ext cx="7442200" cy="1195810"/>
          </a:xfrm>
        </p:spPr>
        <p:txBody>
          <a:bodyPr/>
          <a:lstStyle>
            <a:lvl1pPr>
              <a:defRPr sz="3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9071"/>
            <a:ext cx="7442200" cy="4445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5405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388" y="1168400"/>
            <a:ext cx="7938105" cy="40240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86EB-93F5-4BB0-8B50-D0C1C755E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3388" y="1168401"/>
            <a:ext cx="7961690" cy="402408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381000"/>
            <a:ext cx="796168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C6BF-1F9F-4FAD-A977-14A2CCB19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33388" y="1158875"/>
            <a:ext cx="4049712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97400" y="1168400"/>
            <a:ext cx="3822701" cy="38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9" y="381000"/>
            <a:ext cx="7720012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ADC0-AD19-48EC-BACB-C1BF9EF8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388" y="4568825"/>
            <a:ext cx="77327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33388" y="381000"/>
            <a:ext cx="7732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33388" y="5135563"/>
            <a:ext cx="7732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33388" y="1168400"/>
            <a:ext cx="3883853" cy="536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445283" y="1168400"/>
            <a:ext cx="3695417" cy="383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9" y="381000"/>
            <a:ext cx="7695806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381000"/>
            <a:ext cx="78898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181100"/>
            <a:ext cx="78898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6146800" y="6597650"/>
            <a:ext cx="2603500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s-ES_tradnl" sz="700">
                <a:solidFill>
                  <a:srgbClr val="7F7F7F"/>
                </a:solidFill>
                <a:cs typeface="+mn-cs"/>
              </a:rPr>
              <a:t>© ИИХФ 2010   |   Proprietary and confidential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accent5">
                    <a:lumMod val="50000"/>
                    <a:lumOff val="50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900" y="6359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5">
                    <a:lumMod val="50000"/>
                    <a:lumOff val="50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45E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45E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45E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45E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45E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261D5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261D5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261D5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261D5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0083CE"/>
        </a:buClr>
        <a:buSzPct val="150000"/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0083CE"/>
        </a:buClr>
        <a:buSzPct val="150000"/>
        <a:buChar char="•"/>
        <a:defRPr sz="20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0083CE"/>
        </a:buClr>
        <a:buSzPct val="150000"/>
        <a:buChar char="•"/>
        <a:defRPr sz="16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0083CE"/>
        </a:buClr>
        <a:buSzPct val="150000"/>
        <a:buChar char="•"/>
        <a:defRPr sz="14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0083CE"/>
        </a:buClr>
        <a:buSzPct val="150000"/>
        <a:buChar char="•"/>
        <a:defRPr sz="12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261D54"/>
        </a:buClr>
        <a:buChar char="•"/>
        <a:defRPr sz="1000">
          <a:solidFill>
            <a:srgbClr val="777777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261D54"/>
        </a:buClr>
        <a:buChar char="•"/>
        <a:defRPr sz="1000">
          <a:solidFill>
            <a:srgbClr val="777777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261D54"/>
        </a:buClr>
        <a:buChar char="•"/>
        <a:defRPr sz="1000">
          <a:solidFill>
            <a:srgbClr val="777777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261D54"/>
        </a:buClr>
        <a:buChar char="•"/>
        <a:defRPr sz="1000">
          <a:solidFill>
            <a:srgbClr val="777777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2975" y="2581275"/>
            <a:ext cx="7442200" cy="1195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</a:b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   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НОВЫЕ ПРАВИЛА ИИХФ </a:t>
            </a:r>
            <a:b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  ИНСТРУКТАЖ-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2014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55675" y="4092575"/>
            <a:ext cx="7442200" cy="444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Франкфурт, Германия. 13 июня 2014 года</a:t>
            </a:r>
            <a:endParaRPr lang="en-US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Резюме внутренних организационно-административных правил и незначительные изменения Правил игры</a:t>
            </a:r>
            <a:endParaRPr lang="de-CH" sz="20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826404-0307-482B-B5D3-5EC385D703A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ru-RU" sz="2000" dirty="0" smtClean="0">
                <a:ea typeface="ＭＳ Ｐゴシック" pitchFamily="34" charset="-128"/>
              </a:rPr>
              <a:t>По</a:t>
            </a:r>
            <a:r>
              <a:rPr lang="de-CH" sz="2000" dirty="0" smtClean="0">
                <a:ea typeface="ＭＳ Ｐゴシック" pitchFamily="34" charset="-128"/>
              </a:rPr>
              <a:t> 51 </a:t>
            </a:r>
            <a:r>
              <a:rPr lang="ru-RU" sz="2000" dirty="0" smtClean="0">
                <a:ea typeface="ＭＳ Ｐゴシック" pitchFamily="34" charset="-128"/>
              </a:rPr>
              <a:t>предложению по изменениям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внутренних организационно-административных правил и незначительным изменениям Правил игры</a:t>
            </a:r>
            <a:r>
              <a:rPr lang="de-CH" sz="2000" dirty="0" smtClean="0">
                <a:ea typeface="ＭＳ Ｐゴシック" pitchFamily="34" charset="-128"/>
              </a:rPr>
              <a:t> </a:t>
            </a:r>
            <a:r>
              <a:rPr lang="ru-RU" sz="2000" dirty="0" smtClean="0">
                <a:ea typeface="ＭＳ Ｐゴシック" pitchFamily="34" charset="-128"/>
              </a:rPr>
              <a:t>голосование проводилось пакетом</a:t>
            </a:r>
            <a:r>
              <a:rPr lang="de-CH" sz="2000" dirty="0" smtClean="0">
                <a:ea typeface="ＭＳ Ｐゴシック" pitchFamily="34" charset="-128"/>
              </a:rPr>
              <a:t> </a:t>
            </a:r>
            <a:r>
              <a:rPr lang="ru-RU" sz="2000" dirty="0" smtClean="0">
                <a:ea typeface="ＭＳ Ｐゴシック" pitchFamily="34" charset="-128"/>
              </a:rPr>
              <a:t>в ходе последнего Годового Конгресса ИИХФ</a:t>
            </a:r>
            <a:r>
              <a:rPr lang="de-CH" sz="2000" dirty="0" smtClean="0">
                <a:ea typeface="ＭＳ Ｐゴシック" pitchFamily="34" charset="-128"/>
              </a:rPr>
              <a:t> </a:t>
            </a:r>
            <a:r>
              <a:rPr lang="ru-RU" sz="2000" dirty="0" smtClean="0">
                <a:ea typeface="ＭＳ Ｐゴシック" pitchFamily="34" charset="-128"/>
              </a:rPr>
              <a:t>с предоставлением НФ-членам </a:t>
            </a:r>
            <a:r>
              <a:rPr lang="de-CH" sz="2000" dirty="0" smtClean="0">
                <a:ea typeface="ＭＳ Ｐゴシック" pitchFamily="34" charset="-128"/>
              </a:rPr>
              <a:t>2</a:t>
            </a:r>
            <a:r>
              <a:rPr lang="ru-RU" sz="2000" dirty="0" smtClean="0">
                <a:ea typeface="ＭＳ Ｐゴシック" pitchFamily="34" charset="-128"/>
              </a:rPr>
              <a:t>-х месяцев для предварительного ознакомления и рассмотрения</a:t>
            </a: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ru-RU" sz="2000" dirty="0" smtClean="0">
                <a:ea typeface="ＭＳ Ｐゴシック" pitchFamily="34" charset="-128"/>
              </a:rPr>
              <a:t>Это включает следующее</a:t>
            </a:r>
            <a:r>
              <a:rPr lang="de-CH" sz="2000" dirty="0" smtClean="0">
                <a:ea typeface="ＭＳ Ｐゴシック" pitchFamily="34" charset="-128"/>
              </a:rPr>
              <a:t>…</a:t>
            </a: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sz="23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e-CH" dirty="0" smtClean="0">
              <a:ea typeface="ＭＳ Ｐゴシック" pitchFamily="34" charset="-128"/>
            </a:endParaRPr>
          </a:p>
        </p:txBody>
      </p:sp>
      <p:pic>
        <p:nvPicPr>
          <p:cNvPr id="21508" name="Picture 2" descr="C:\IIHF Files\Sport Department\Dave\Competition &amp; Inline Committee\IIHF Rule Book and Rules\2014 Rule Book\f0775fbc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5" y="3621088"/>
            <a:ext cx="37528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Обновления Правил на сезон </a:t>
            </a: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2013/14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ADE64B-B67E-46EE-A473-B4826C7BDB8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460000">
            <a:off x="1055688" y="1681163"/>
            <a:ext cx="2733675" cy="2124075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000">
            <a:off x="5199063" y="1631950"/>
            <a:ext cx="2895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glo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0000">
            <a:off x="3197225" y="3867150"/>
            <a:ext cx="30511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Утверждена процедура снятия с соревнований игроков, не имеющих права допуска в ходе игры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Утверждена длина клюшки игроков, чей рост превышает </a:t>
            </a:r>
            <a:r>
              <a:rPr lang="de-CH" sz="1400" b="1" dirty="0" smtClean="0">
                <a:ea typeface="ＭＳ Ｐゴシック" pitchFamily="34" charset="-128"/>
              </a:rPr>
              <a:t> 2 </a:t>
            </a:r>
            <a:r>
              <a:rPr lang="ru-RU" sz="1400" b="1" dirty="0" smtClean="0">
                <a:ea typeface="ＭＳ Ｐゴシック" pitchFamily="34" charset="-128"/>
              </a:rPr>
              <a:t>метра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Утверждена цельная модель ловушки вратаря 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Наличие судей за воротами более не требуется при наличии системы Видео-арбитра взятия ворот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Разъяснение и уточнение применения Правила «Шайба за пределами площадки»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Принято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  <a:r>
              <a:rPr lang="ru-RU" sz="1400" b="1" dirty="0">
                <a:ea typeface="ＭＳ Ｐゴシック" pitchFamily="34" charset="-128"/>
              </a:rPr>
              <a:t>п</a:t>
            </a:r>
            <a:r>
              <a:rPr lang="de-CH" sz="1400" b="1" dirty="0" err="1" smtClean="0">
                <a:ea typeface="ＭＳ Ｐゴシック" pitchFamily="34" charset="-128"/>
              </a:rPr>
              <a:t>равило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  <a:r>
              <a:rPr lang="ru-RU" sz="1400" b="1" dirty="0" smtClean="0">
                <a:ea typeface="ＭＳ Ｐゴシック" pitchFamily="34" charset="-128"/>
              </a:rPr>
              <a:t>«Подсечка»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Разъяснение и уточнение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  <a:r>
              <a:rPr lang="ru-RU" sz="1400" b="1" dirty="0" smtClean="0">
                <a:ea typeface="ＭＳ Ｐゴシック" pitchFamily="34" charset="-128"/>
              </a:rPr>
              <a:t>применения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  <a:r>
              <a:rPr lang="ru-RU" sz="1400" b="1" dirty="0" smtClean="0">
                <a:ea typeface="ＭＳ Ｐゴシック" pitchFamily="34" charset="-128"/>
              </a:rPr>
              <a:t>Правила об оскорблении игроками судей и официальных лиц команд</a:t>
            </a:r>
            <a:endParaRPr lang="de-CH" sz="1400" dirty="0" smtClean="0">
              <a:ea typeface="ＭＳ Ｐゴシック" pitchFamily="34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half" idx="2"/>
          </p:nvPr>
        </p:nvSpPr>
        <p:spPr>
          <a:xfrm>
            <a:off x="4597400" y="1168400"/>
            <a:ext cx="3822700" cy="3860800"/>
          </a:xfrm>
        </p:spPr>
        <p:txBody>
          <a:bodyPr/>
          <a:lstStyle/>
          <a:p>
            <a:pPr eaLnBrk="1" hangingPunct="1"/>
            <a:r>
              <a:rPr lang="ru-RU" sz="1400" b="1" dirty="0">
                <a:ea typeface="ＭＳ Ｐゴシック" pitchFamily="34" charset="-128"/>
              </a:rPr>
              <a:t>Утверждено изъятие из Книги </a:t>
            </a:r>
            <a:r>
              <a:rPr lang="ru-RU" sz="1400" b="1" dirty="0" smtClean="0">
                <a:ea typeface="ＭＳ Ｐゴシック" pitchFamily="34" charset="-128"/>
              </a:rPr>
              <a:t>Правил положения о размерах экипировки вратаря 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Изъят из обращения термин </a:t>
            </a:r>
            <a:r>
              <a:rPr lang="de-CH" sz="1400" b="1" dirty="0" smtClean="0">
                <a:ea typeface="ＭＳ Ｐゴシック" pitchFamily="34" charset="-128"/>
              </a:rPr>
              <a:t> </a:t>
            </a:r>
            <a:r>
              <a:rPr lang="de-CH" sz="1400" b="1" dirty="0">
                <a:ea typeface="ＭＳ Ｐゴシック" pitchFamily="34" charset="-128"/>
              </a:rPr>
              <a:t>‘</a:t>
            </a:r>
            <a:r>
              <a:rPr lang="de-CH" sz="1400" b="1" dirty="0" err="1" smtClean="0">
                <a:ea typeface="ＭＳ Ｐゴシック" pitchFamily="34" charset="-128"/>
              </a:rPr>
              <a:t>alterc</a:t>
            </a:r>
            <a:r>
              <a:rPr lang="en-US" sz="1400" b="1" dirty="0" smtClean="0">
                <a:ea typeface="ＭＳ Ｐゴシック" pitchFamily="34" charset="-128"/>
              </a:rPr>
              <a:t>a</a:t>
            </a:r>
            <a:r>
              <a:rPr lang="de-CH" sz="1400" b="1" dirty="0" err="1" smtClean="0">
                <a:ea typeface="ＭＳ Ｐゴシック" pitchFamily="34" charset="-128"/>
              </a:rPr>
              <a:t>tion</a:t>
            </a:r>
            <a:r>
              <a:rPr lang="de-CH" sz="1400" b="1" dirty="0">
                <a:ea typeface="ＭＳ Ｐゴシック" pitchFamily="34" charset="-128"/>
              </a:rPr>
              <a:t>’ </a:t>
            </a:r>
            <a:r>
              <a:rPr lang="ru-RU" sz="1400" b="1" dirty="0" smtClean="0">
                <a:ea typeface="ＭＳ Ｐゴシック" pitchFamily="34" charset="-128"/>
              </a:rPr>
              <a:t>(ссора, перепалка)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Уточнено положение туловища при «Атаке соперника, не владеющего шайбой (блокировка)»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Уточнено применение Правила «Атака в голову или шею соперника» 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Принято Правило «Штраф за неспортивное поведение»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Дано разъяснение по применению Правила «Сломанная клюшка» </a:t>
            </a:r>
          </a:p>
          <a:p>
            <a:pPr eaLnBrk="1" hangingPunct="1"/>
            <a:r>
              <a:rPr lang="ru-RU" sz="1400" b="1" dirty="0" smtClean="0">
                <a:ea typeface="ＭＳ Ｐゴシック" pitchFamily="34" charset="-128"/>
              </a:rPr>
              <a:t>Дано разъяснение по взятию ворот при смещении каркаса</a:t>
            </a:r>
            <a:endParaRPr lang="de-CH" sz="1400" b="1" dirty="0" smtClean="0">
              <a:ea typeface="ＭＳ Ｐゴシック" pitchFamily="34" charset="-128"/>
            </a:endParaRPr>
          </a:p>
          <a:p>
            <a:pPr eaLnBrk="1" hangingPunct="1"/>
            <a:endParaRPr lang="de-CH" sz="1400" dirty="0" smtClean="0"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388" y="381000"/>
            <a:ext cx="7720012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Резюме внутренних организационно-административных правил и незначительные изменения Правил игры</a:t>
            </a:r>
            <a:endParaRPr lang="de-CH" sz="1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D79184-EB96-41C4-9DB4-1D194350BB4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3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de-CH" sz="23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ru-RU" sz="23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Обзор серьезных изменений Правил</a:t>
            </a:r>
            <a:endParaRPr lang="de-CH" sz="23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eaLnBrk="1" hangingPunct="1"/>
            <a:endParaRPr lang="de-CH" sz="20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800" b="1" dirty="0" smtClean="0">
                <a:ea typeface="ＭＳ Ｐゴシック" pitchFamily="34" charset="-128"/>
              </a:rPr>
              <a:t>На Конгрессе по Правилам игры было подано </a:t>
            </a:r>
            <a:r>
              <a:rPr lang="de-CH" sz="1800" b="1" dirty="0" smtClean="0">
                <a:ea typeface="ＭＳ Ｐゴシック" pitchFamily="34" charset="-128"/>
              </a:rPr>
              <a:t>19 </a:t>
            </a:r>
            <a:r>
              <a:rPr lang="ru-RU" sz="1800" b="1" dirty="0" smtClean="0">
                <a:ea typeface="ＭＳ Ｐゴシック" pitchFamily="34" charset="-128"/>
              </a:rPr>
              <a:t>предложений по серьезным изменениям </a:t>
            </a:r>
            <a:r>
              <a:rPr lang="de-CH" sz="1800" b="1" dirty="0" smtClean="0">
                <a:ea typeface="ＭＳ Ｐゴシック" pitchFamily="34" charset="-128"/>
              </a:rPr>
              <a:t> </a:t>
            </a:r>
            <a:r>
              <a:rPr lang="ru-RU" sz="1800" b="1" dirty="0" smtClean="0">
                <a:ea typeface="ＭＳ Ｐゴシック" pitchFamily="34" charset="-128"/>
              </a:rPr>
              <a:t>в рамках Годового Конгресса ИИХФ в Минске </a:t>
            </a:r>
            <a:r>
              <a:rPr lang="de-CH" sz="1800" b="1" dirty="0" smtClean="0">
                <a:ea typeface="ＭＳ Ｐゴシック" pitchFamily="34" charset="-128"/>
              </a:rPr>
              <a:t> </a:t>
            </a:r>
            <a:endParaRPr lang="ru-RU" sz="1800" b="1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800" b="1" dirty="0" smtClean="0">
                <a:ea typeface="ＭＳ Ｐゴシック" pitchFamily="34" charset="-128"/>
              </a:rPr>
              <a:t>Была проведена специальная </a:t>
            </a:r>
            <a:r>
              <a:rPr lang="ru-RU" sz="1800" b="1" dirty="0" err="1" smtClean="0">
                <a:ea typeface="ＭＳ Ｐゴシック" pitchFamily="34" charset="-128"/>
              </a:rPr>
              <a:t>сес</a:t>
            </a:r>
            <a:r>
              <a:rPr lang="en-US" sz="1800" b="1" dirty="0" smtClean="0">
                <a:ea typeface="ＭＳ Ｐゴシック" pitchFamily="34" charset="-128"/>
              </a:rPr>
              <a:t>c</a:t>
            </a:r>
            <a:r>
              <a:rPr lang="ru-RU" sz="1800" b="1" dirty="0" err="1" smtClean="0">
                <a:ea typeface="ＭＳ Ｐゴシック" pitchFamily="34" charset="-128"/>
              </a:rPr>
              <a:t>ия</a:t>
            </a:r>
            <a:r>
              <a:rPr lang="ru-RU" sz="1800" b="1" dirty="0" smtClean="0">
                <a:ea typeface="ＭＳ Ｐゴシック" pitchFamily="34" charset="-128"/>
              </a:rPr>
              <a:t> с участием </a:t>
            </a:r>
            <a:r>
              <a:rPr lang="de-CH" sz="1800" b="1" dirty="0" smtClean="0">
                <a:ea typeface="ＭＳ Ｐゴシック" pitchFamily="34" charset="-128"/>
              </a:rPr>
              <a:t>64 </a:t>
            </a:r>
            <a:r>
              <a:rPr lang="ru-RU" sz="1800" b="1" dirty="0" smtClean="0">
                <a:ea typeface="ＭＳ Ｐゴシック" pitchFamily="34" charset="-128"/>
              </a:rPr>
              <a:t>НФ-членов под председательством вице-президента ИИХФ Боба Николсона </a:t>
            </a:r>
            <a:r>
              <a:rPr lang="de-CH" sz="1800" b="1" dirty="0" smtClean="0">
                <a:ea typeface="ＭＳ Ｐゴシック" pitchFamily="34" charset="-128"/>
              </a:rPr>
              <a:t> </a:t>
            </a:r>
            <a:r>
              <a:rPr lang="ru-RU" sz="1800" b="1" dirty="0" smtClean="0">
                <a:ea typeface="ＭＳ Ｐゴシック" pitchFamily="34" charset="-128"/>
              </a:rPr>
              <a:t>в формате инструктажа </a:t>
            </a:r>
            <a:r>
              <a:rPr lang="de-CH" sz="1800" b="1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ru-RU" sz="1800" b="1" dirty="0" smtClean="0">
                <a:ea typeface="ＭＳ Ｐゴシック" pitchFamily="34" charset="-128"/>
              </a:rPr>
              <a:t>Из</a:t>
            </a:r>
            <a:r>
              <a:rPr lang="de-CH" sz="1800" b="1" dirty="0" smtClean="0">
                <a:ea typeface="ＭＳ Ｐゴシック" pitchFamily="34" charset="-128"/>
              </a:rPr>
              <a:t> 19 </a:t>
            </a:r>
            <a:r>
              <a:rPr lang="ru-RU" sz="1800" b="1" dirty="0" smtClean="0">
                <a:ea typeface="ＭＳ Ｐゴシック" pitchFamily="34" charset="-128"/>
              </a:rPr>
              <a:t>предложений </a:t>
            </a:r>
            <a:r>
              <a:rPr lang="de-CH" sz="1800" b="1" dirty="0" smtClean="0">
                <a:ea typeface="ＭＳ Ｐゴシック" pitchFamily="34" charset="-128"/>
              </a:rPr>
              <a:t>12 </a:t>
            </a:r>
            <a:r>
              <a:rPr lang="ru-RU" sz="1800" b="1" dirty="0" smtClean="0">
                <a:ea typeface="ＭＳ Ｐゴシック" pitchFamily="34" charset="-128"/>
              </a:rPr>
              <a:t>были отклонены и </a:t>
            </a:r>
            <a:r>
              <a:rPr lang="de-CH" sz="1800" b="1" dirty="0" smtClean="0">
                <a:ea typeface="ＭＳ Ｐゴシック" pitchFamily="34" charset="-128"/>
              </a:rPr>
              <a:t>7 </a:t>
            </a:r>
            <a:r>
              <a:rPr lang="ru-RU" sz="1800" b="1" dirty="0" smtClean="0">
                <a:ea typeface="ＭＳ Ｐゴシック" pitchFamily="34" charset="-128"/>
              </a:rPr>
              <a:t>– приняты</a:t>
            </a:r>
            <a:r>
              <a:rPr lang="ru-RU" sz="2000" b="1" dirty="0" smtClean="0">
                <a:ea typeface="ＭＳ Ｐゴシック" pitchFamily="34" charset="-128"/>
              </a:rPr>
              <a:t> </a:t>
            </a:r>
            <a:endParaRPr lang="de-CH" sz="2000" b="1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ECD28-86AB-430F-A895-0EF15B57E8B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2975" y="2581275"/>
            <a:ext cx="7442200" cy="1195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РЕЗЮМЕ СЕРЬЕЗНЫХ ИЗМЕНЕНИЙ ПРАВИЛ ИГРЫ </a:t>
            </a:r>
            <a:r>
              <a:rPr lang="en-US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2014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55675" y="4092575"/>
            <a:ext cx="7442200" cy="4445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101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Размеры площадки</a:t>
            </a: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26659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78260"/>
              </p:ext>
            </p:extLst>
          </p:nvPr>
        </p:nvGraphicFramePr>
        <p:xfrm>
          <a:off x="433388" y="1158875"/>
          <a:ext cx="4386262" cy="4937760"/>
        </p:xfrm>
        <a:graphic>
          <a:graphicData uri="http://schemas.openxmlformats.org/drawingml/2006/table">
            <a:tbl>
              <a:tblPr/>
              <a:tblGrid>
                <a:gridCol w="438626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Для соревнований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ИИХФ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устанавливается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размер площадки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от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60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до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61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метра в длину  и от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до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в ширину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2357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Для соревнований </a:t>
                      </a:r>
                      <a:r>
                        <a:rPr kumimoji="0" lang="de-CH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ИИХФ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устанавливается</a:t>
                      </a:r>
                      <a:r>
                        <a:rPr kumimoji="0" lang="de-CH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размер площадки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в длину и от 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до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30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в ширину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Для Чемпионатов мира установлен размер 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 X 60. 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Любые иные размеры подлежат утверждению </a:t>
                      </a:r>
                      <a:r>
                        <a:rPr kumimoji="0" lang="de-CH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ИИХФ.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F16C7-F355-4812-9666-29C59DF8AD7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6637" name="Content Placeholder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413" y="828675"/>
            <a:ext cx="34163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102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Борта</a:t>
            </a: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27687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15557"/>
              </p:ext>
            </p:extLst>
          </p:nvPr>
        </p:nvGraphicFramePr>
        <p:xfrm>
          <a:off x="433388" y="1158875"/>
          <a:ext cx="4386262" cy="4531995"/>
        </p:xfrm>
        <a:graphic>
          <a:graphicData uri="http://schemas.openxmlformats.org/drawingml/2006/table">
            <a:tbl>
              <a:tblPr/>
              <a:tblGrid>
                <a:gridCol w="438626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b)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Они должны быть не менее </a:t>
                      </a: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1.17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и не более </a:t>
                      </a: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1.22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в высоту над поверхностью льда</a:t>
                      </a:r>
                      <a:endParaRPr kumimoji="0" lang="de-C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2357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b)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Они должны иметь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1070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мм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в высоту над поверхностью льда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Высота борта замеряется от поверхности бетонной подушки (пола)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до верхней кромки верхнего бруска, и должна составлять 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1100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мм</a:t>
                      </a: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 </a:t>
                      </a:r>
                      <a:endParaRPr kumimoji="0" lang="de-CH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99BF68-21E4-4858-82DB-F10ED47C4C9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1016000"/>
            <a:ext cx="25527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105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Защитное стекло </a:t>
            </a:r>
            <a:endParaRPr lang="de-CH" sz="260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658938"/>
            <a:ext cx="7937500" cy="109855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457200" indent="-457200" eaLnBrk="1" fontAlgn="t" hangingPunct="1">
              <a:buFontTx/>
              <a:buAutoNum type="alphaLcParenR"/>
              <a:defRPr/>
            </a:pP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Защитное стекло, устанавливаемое над бортами 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имеет размеры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от 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160 m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до 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200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см в высоту на концах и должно находиться в 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 4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метрах от линии ворот в направлении средней зоны и не менее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 80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см</a:t>
            </a:r>
            <a:r>
              <a:rPr lang="de-CH" sz="1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ＭＳ Ｐゴシック" pitchFamily="34" charset="-128"/>
              </a:rPr>
              <a:t>в высоту по бокам, за исключением пространства перед скамьями  игроков</a:t>
            </a:r>
            <a:r>
              <a:rPr lang="ru-RU" sz="1700" dirty="0" smtClean="0">
                <a:solidFill>
                  <a:srgbClr val="000000"/>
                </a:solidFill>
                <a:ea typeface="ＭＳ Ｐゴシック" pitchFamily="34" charset="-128"/>
              </a:rPr>
              <a:t>  </a:t>
            </a:r>
            <a:endParaRPr lang="en-US" sz="17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fontAlgn="t" hangingPunct="1">
              <a:buFontTx/>
              <a:buAutoNum type="alphaLcParenR"/>
              <a:defRPr/>
            </a:pPr>
            <a:endParaRPr lang="en-US" sz="16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fontAlgn="t" hangingPunct="1">
              <a:buNone/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pitchFamily="34" charset="-128"/>
              </a:rPr>
              <a:t>a) </a:t>
            </a:r>
            <a:r>
              <a:rPr lang="ru-RU" sz="1600" b="1" dirty="0">
                <a:solidFill>
                  <a:srgbClr val="000000"/>
                </a:solidFill>
                <a:ea typeface="ＭＳ Ｐゴシック" pitchFamily="34" charset="-128"/>
              </a:rPr>
              <a:t>Защитное ограждение 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 (</a:t>
            </a:r>
            <a:r>
              <a:rPr lang="ru-RU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ограждение зрителей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) </a:t>
            </a:r>
            <a:r>
              <a:rPr lang="ru-RU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изготавливается из акрила, и должно обеспечивать оптимальную упругость 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без отдачи, в целях снижения вероятности риска травм игроков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endParaRPr lang="de-CH" sz="1600" b="1" i="1" u="sng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fontAlgn="t" hangingPunct="1">
              <a:buFontTx/>
              <a:buNone/>
              <a:defRPr/>
            </a:pP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b) </a:t>
            </a:r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</a:rPr>
              <a:t>Защитное ограждение, устанавливаемое над бортами должно иметь 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2400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мм в высоту и простираться на 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4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м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от линии ворот к средней зоне и должно иметь 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1800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мм в высоту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по бокам, за </a:t>
            </a:r>
            <a:r>
              <a:rPr lang="ru-RU" sz="1600" b="1" i="1" u="sng" dirty="0" err="1" smtClean="0">
                <a:solidFill>
                  <a:srgbClr val="000000"/>
                </a:solidFill>
                <a:ea typeface="ＭＳ Ｐゴシック" pitchFamily="34" charset="-128"/>
              </a:rPr>
              <a:t>искллюбчением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пространства перед скамьями игроков</a:t>
            </a: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endParaRPr lang="de-CH" sz="1600" b="1" i="1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fontAlgn="t" hangingPunct="1">
              <a:buFontTx/>
              <a:buNone/>
              <a:defRPr/>
            </a:pPr>
            <a:r>
              <a:rPr lang="en-US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d) 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Никаких отверстий, щелей и пр. в </a:t>
            </a:r>
            <a:r>
              <a:rPr lang="ru-RU" sz="1600" b="1" i="1" dirty="0" smtClean="0">
                <a:solidFill>
                  <a:srgbClr val="000000"/>
                </a:solidFill>
                <a:ea typeface="ＭＳ Ｐゴシック" pitchFamily="34" charset="-128"/>
              </a:rPr>
              <a:t>Защитном ограждении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не допускается за </a:t>
            </a:r>
            <a:r>
              <a:rPr lang="ru-RU" sz="1600" b="1" i="1" u="sng" dirty="0" err="1" smtClean="0">
                <a:solidFill>
                  <a:srgbClr val="000000"/>
                </a:solidFill>
                <a:ea typeface="ＭＳ Ｐゴシック" pitchFamily="34" charset="-128"/>
              </a:rPr>
              <a:t>исколючением</a:t>
            </a:r>
            <a:r>
              <a:rPr lang="ru-RU" sz="1600" b="1" i="1" u="sng" dirty="0" smtClean="0">
                <a:solidFill>
                  <a:srgbClr val="000000"/>
                </a:solidFill>
                <a:ea typeface="ＭＳ Ｐゴシック" pitchFamily="34" charset="-128"/>
              </a:rPr>
              <a:t> отверстия перед секретарем игры, которое обеспечивает коммуникацию с судьей матча  </a:t>
            </a:r>
          </a:p>
          <a:p>
            <a:pPr marL="457200" indent="-457200" eaLnBrk="1" fontAlgn="t" hangingPunct="1"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Принято</a:t>
            </a:r>
            <a:endParaRPr lang="de-CH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hangingPunct="1">
              <a:buFontTx/>
              <a:buNone/>
              <a:defRPr/>
            </a:pPr>
            <a:endParaRPr lang="de-CH" sz="1600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5BA8C8-7A12-4E7B-99D8-BD49A81D716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28683" name="Group 11"/>
          <p:cNvGraphicFramePr>
            <a:graphicFrameLocks noGrp="1"/>
          </p:cNvGraphicFramePr>
          <p:nvPr/>
        </p:nvGraphicFramePr>
        <p:xfrm>
          <a:off x="433388" y="912813"/>
          <a:ext cx="4386262" cy="762000"/>
        </p:xfrm>
        <a:graphic>
          <a:graphicData uri="http://schemas.openxmlformats.org/drawingml/2006/table">
            <a:tbl>
              <a:tblPr/>
              <a:tblGrid>
                <a:gridCol w="438626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</a:t>
                      </a:r>
                      <a:r>
                        <a:rPr kumimoji="0" lang="de-C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 Новое Правило</a:t>
                      </a:r>
                      <a:endParaRPr kumimoji="0" lang="de-CH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112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Синие линии</a:t>
            </a:r>
            <a:endParaRPr lang="de-CH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57702-DE0B-407E-ACB1-D404B3E0817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9716" name="Group 20"/>
          <p:cNvGraphicFramePr>
            <a:graphicFrameLocks noGrp="1"/>
          </p:cNvGraphicFramePr>
          <p:nvPr/>
        </p:nvGraphicFramePr>
        <p:xfrm>
          <a:off x="485775" y="1200150"/>
          <a:ext cx="7896225" cy="2262505"/>
        </p:xfrm>
        <a:graphic>
          <a:graphicData uri="http://schemas.openxmlformats.org/drawingml/2006/table">
            <a:tbl>
              <a:tblPr/>
              <a:tblGrid>
                <a:gridCol w="78962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Для последовательности увеличить размеры зон атаки и защиты до 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22.86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метров от лицевых бортов</a:t>
                      </a: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</a:t>
                      </a: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pic>
        <p:nvPicPr>
          <p:cNvPr id="297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3090863"/>
            <a:ext cx="67135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411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Смена игроков и вратарей</a:t>
            </a:r>
            <a:endParaRPr lang="de-CH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4A0B8F-76BA-4301-8978-37376A0DE1B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30752" name="Group 32"/>
          <p:cNvGraphicFramePr>
            <a:graphicFrameLocks noGrp="1"/>
          </p:cNvGraphicFramePr>
          <p:nvPr/>
        </p:nvGraphicFramePr>
        <p:xfrm>
          <a:off x="323850" y="1111250"/>
          <a:ext cx="8496300" cy="3663315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b)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Если в ходе замены хоккеист, вступающий в игру, касается шайбы или вступает в физический контакт с соперником в момент, когда покидающий площадку игрок фактически находится на льду, назначается Малый штраф за превышение численного состава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(Правило 573).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b)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Если в ходе замены хоккеист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или хоккеисты,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вступающие в игру,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или </a:t>
                      </a:r>
                      <a:r>
                        <a:rPr kumimoji="0" lang="en-GB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покидающие ее,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касаются шайбы или вступают в физический контакт с соперниками в момент, когда покидающие площадку игроки фактически находятся на льду, назначается Малый скамеечный штраф за превышение численного состава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(Правило 573).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3433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073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9500" y="4449763"/>
            <a:ext cx="3897313" cy="2065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idx="1"/>
          </p:nvPr>
        </p:nvSpPr>
        <p:spPr>
          <a:xfrm>
            <a:off x="433388" y="1168400"/>
            <a:ext cx="7961312" cy="402431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endParaRPr lang="de-CH" sz="1800" smtClean="0"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Дать обоснования необходимости разработки новых Правил игры</a:t>
            </a:r>
            <a:endParaRPr lang="de-CH" sz="1800" smtClean="0"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Ознакомить НФ с историей и эволюцией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Дать необходимые разъяснения нового проекта, содержания и структуры</a:t>
            </a:r>
            <a:endParaRPr lang="de-CH" sz="1800" smtClean="0"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Предсаваить обзор по организационно-служебным операциям и незначительным изменениям Правил</a:t>
            </a:r>
            <a:endParaRPr lang="de-CH" sz="1800" smtClean="0"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Предоставить возможность для обсуждения и ознакомления с серьезными изменениям Правил</a:t>
            </a:r>
            <a:r>
              <a:rPr lang="de-CH" sz="1800" smtClean="0">
                <a:ea typeface="ＭＳ Ｐゴシック" pitchFamily="34" charset="-128"/>
              </a:rPr>
              <a:t> </a:t>
            </a:r>
            <a:endParaRPr lang="ru-RU" sz="1800" smtClean="0"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ru-RU" sz="1800" smtClean="0">
                <a:ea typeface="ＭＳ Ｐゴシック" pitchFamily="34" charset="-128"/>
              </a:rPr>
              <a:t>Предоставить возможность для разъяснения стандартов судейства ИИХФ на ее различных соревнованиях</a:t>
            </a:r>
            <a:endParaRPr lang="de-CH" sz="180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61312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Инструктаж по новым правилам. Цели </a:t>
            </a:r>
            <a:endParaRPr lang="de-CH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B0D1ED-8166-431C-BB98-AD20888E0A9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442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Процедура вбрасывания</a:t>
            </a:r>
            <a:endParaRPr lang="de-CH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3174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41838" y="2400300"/>
            <a:ext cx="3992562" cy="25923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E57EB0-327C-42AE-9620-2F4AAF79333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3178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82494"/>
              </p:ext>
            </p:extLst>
          </p:nvPr>
        </p:nvGraphicFramePr>
        <p:xfrm>
          <a:off x="433388" y="1168400"/>
          <a:ext cx="3824287" cy="5248275"/>
        </p:xfrm>
        <a:graphic>
          <a:graphicData uri="http://schemas.openxmlformats.org/drawingml/2006/table">
            <a:tbl>
              <a:tblPr/>
              <a:tblGrid>
                <a:gridCol w="38242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c)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Хоккеист атакующей команды находится в зоне атаки (в чужой зоне) первым ставит клюшку на лёд, после чего хоккеист обороняющейся команды незамедлительно делает то же самое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c)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Игрок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обороняющейся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команды, находящийся в своей зоне, первым ставит клюшку на лёд, после чего игрок 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атакующей команды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незамедлительно делает то же самое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</a:t>
                      </a:r>
                      <a:endParaRPr kumimoji="0" lang="de-CH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460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Проброс шайбы</a:t>
            </a: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Смешанный проброс </a:t>
            </a: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endParaRPr lang="de-CH" sz="260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54113"/>
            <a:ext cx="8143875" cy="40243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При интерпретации данного Правила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 применяются два подхода при</a:t>
            </a:r>
            <a:r>
              <a:rPr lang="ru-RU" sz="17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назначении «проброса шайбы» 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1).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Линейный судья сначала должен определить, пересекла ли шайба линию ворот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Если Линейный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посчитал, что шайба пересечет линию ворот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проброс считается состоявшимся в зависимости 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от того, какой игрок 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(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атакующий или обороняющийся) коснется шайбы первым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Такое решение принимается Линейным не позднее момента, когда первый игрок достигает точек вбрасывания в конечной зоне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при чем положение конька данного игрока является определяющим фактором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2).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Если же шайба посылается броском и идет по бортам и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/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или обратно к точкам вбрасывания в конечной зоне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применяется та же процедура, то есть, Линейный определяет в той же дистанции, кто из игроков первым коснулся шайбы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Разъяснение: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определяющим фактором является, кто из игроков первым коснулся шайбы</a:t>
            </a:r>
            <a:r>
              <a:rPr lang="en-GB" sz="16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а не то, какой из игроков первым достигнет точек вбрасывания в конечной зоне</a:t>
            </a:r>
            <a:r>
              <a:rPr lang="de-CH" sz="160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ru-RU" sz="1600" smtClean="0">
                <a:solidFill>
                  <a:srgbClr val="000000"/>
                </a:solidFill>
                <a:ea typeface="ＭＳ Ｐゴシック" pitchFamily="34" charset="-128"/>
              </a:rPr>
              <a:t>Если погоня за шайбой слишком динамична для определения, кто из игроков первым коснулся шайбы к моменту достижения первым игроком точек вбрасывания в конечной зоне, назначается проброс шайбы</a:t>
            </a:r>
            <a:r>
              <a:rPr lang="en-GB" sz="170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Принято</a:t>
            </a:r>
            <a:endParaRPr lang="en-GB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249D0-7C54-44C3-8710-E678602B2874}" type="slidenum">
              <a:rPr lang="en-US" smtClean="0">
                <a:solidFill>
                  <a:srgbClr val="7F7F7F"/>
                </a:solidFill>
                <a:ea typeface="ＭＳ Ｐゴシック" pitchFamily="34" charset="-128"/>
              </a:rPr>
              <a:pPr/>
              <a:t>21</a:t>
            </a:fld>
            <a:endParaRPr lang="en-US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460 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Проброс шайбы</a:t>
            </a: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Смешанный проброс (№1)</a:t>
            </a:r>
            <a:r>
              <a:rPr lang="de-CH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endParaRPr lang="de-CH" sz="2600" smtClean="0">
              <a:ea typeface="ＭＳ Ｐゴシック" pitchFamily="34" charset="-128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6BAAF7-641F-4820-A9C2-59F86DB72B8E}" type="slidenum">
              <a:rPr lang="en-US" smtClean="0">
                <a:solidFill>
                  <a:srgbClr val="7F7F7F"/>
                </a:solidFill>
                <a:ea typeface="ＭＳ Ｐゴシック" pitchFamily="34" charset="-128"/>
              </a:rPr>
              <a:pPr/>
              <a:t>22</a:t>
            </a:fld>
            <a:endParaRPr lang="en-US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1582738"/>
            <a:ext cx="5545138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643188" y="3295650"/>
            <a:ext cx="219075" cy="238125"/>
          </a:xfrm>
          <a:prstGeom prst="ellipse">
            <a:avLst/>
          </a:prstGeom>
          <a:solidFill>
            <a:schemeClr val="accent5">
              <a:lumMod val="65000"/>
              <a:lumOff val="35000"/>
            </a:schemeClr>
          </a:solidFill>
          <a:ln w="19050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0" rIns="72000" bIns="180000"/>
          <a:lstStyle/>
          <a:p>
            <a:pPr algn="ctr">
              <a:defRPr/>
            </a:pPr>
            <a:r>
              <a:rPr lang="de-CH" sz="14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562225" y="2771775"/>
            <a:ext cx="219075" cy="2381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0" rIns="72000" bIns="216000"/>
          <a:lstStyle/>
          <a:p>
            <a:pPr algn="ctr">
              <a:defRPr/>
            </a:pPr>
            <a:r>
              <a:rPr lang="de-CH" sz="1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</a:t>
            </a:r>
            <a:endParaRPr lang="de-CH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de-CH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460 – 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Проброс шайбы</a:t>
            </a:r>
            <a:r>
              <a:rPr lang="de-CH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Смешанный проброс (№</a:t>
            </a:r>
            <a:r>
              <a:rPr lang="de-CH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de-CH" sz="2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610C96-1924-4475-8834-F55579BBC559}" type="slidenum">
              <a:rPr lang="en-US" smtClean="0">
                <a:solidFill>
                  <a:srgbClr val="7F7F7F"/>
                </a:solidFill>
                <a:ea typeface="ＭＳ Ｐゴシック" pitchFamily="34" charset="-128"/>
              </a:rPr>
              <a:pPr/>
              <a:t>23</a:t>
            </a:fld>
            <a:endParaRPr lang="en-US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pic>
        <p:nvPicPr>
          <p:cNvPr id="34819" name="Content Placeholder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00" y="1609725"/>
            <a:ext cx="551656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eaLnBrk="1" hangingPunct="1"/>
            <a:endParaRPr lang="de-CH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Процедура штрафного броска </a:t>
            </a:r>
            <a:endParaRPr lang="de-CH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EE389-D008-48C4-A590-46BCEF20C91E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586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46277"/>
              </p:ext>
            </p:extLst>
          </p:nvPr>
        </p:nvGraphicFramePr>
        <p:xfrm>
          <a:off x="419100" y="1073150"/>
          <a:ext cx="8605838" cy="3023235"/>
        </p:xfrm>
        <a:graphic>
          <a:graphicData uri="http://schemas.openxmlformats.org/drawingml/2006/table">
            <a:tbl>
              <a:tblPr/>
              <a:tblGrid>
                <a:gridCol w="86058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Ныне действующее Правило и Новое Правило</a:t>
                      </a: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Раздел Примечаний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Правило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509:</a:t>
                      </a:r>
                    </a:p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Прием «улитка» (поворот на 360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) при сближении с воротами допускается, поскольку является непрерывным движением вперед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4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 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В ходе выполнения Штрафного Броска 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ШБ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либо при бросках для определения победителя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(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ПБ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 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прием «улитка» или заимствованный из лякросса, когда игрок делает полный поворот на  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360° 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по мере приближения к воротам, не разрешается</a:t>
                      </a:r>
                      <a:r>
                        <a:rPr kumimoji="0" lang="en-GB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.</a:t>
                      </a:r>
                      <a:endParaRPr kumimoji="0" lang="de-CH" sz="18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266700" marR="0" lvl="0" indent="-266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</a:rPr>
                        <a:t>Принято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pic>
        <p:nvPicPr>
          <p:cNvPr id="3585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752850"/>
            <a:ext cx="4689475" cy="2640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Книга Правил ИИХФ</a:t>
            </a:r>
            <a:r>
              <a:rPr lang="de-CH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2014: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Смешанный проброс</a:t>
            </a:r>
            <a:endParaRPr lang="de-CH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A0DE9-9619-47D5-B6E7-F4994DCAA766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938" y="1927225"/>
            <a:ext cx="37115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Книга Правил ИИХФ 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–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Эволюция и развитие</a:t>
            </a: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138B5-AE3F-49F6-8D7E-5484AE15BFA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33388" y="1700213"/>
            <a:ext cx="7964487" cy="3916362"/>
          </a:xfrm>
        </p:spPr>
        <p:txBody>
          <a:bodyPr/>
          <a:lstStyle/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В сезоне  </a:t>
            </a:r>
            <a:r>
              <a:rPr lang="de-CH" sz="1600" dirty="0" smtClean="0">
                <a:ea typeface="ＭＳ Ｐゴシック" pitchFamily="34" charset="-128"/>
              </a:rPr>
              <a:t> 1998/99 </a:t>
            </a:r>
            <a:r>
              <a:rPr lang="ru-RU" sz="1600" dirty="0" smtClean="0">
                <a:ea typeface="ＭＳ Ｐゴシック" pitchFamily="34" charset="-128"/>
              </a:rPr>
              <a:t>был введен новый внешний вид и формат Книги Правил ИИХФ, где были полностью переписаны заново все правила, существовавшие до того времени </a:t>
            </a: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Новый формат </a:t>
            </a:r>
            <a:r>
              <a:rPr lang="de-CH" sz="1600" dirty="0" smtClean="0">
                <a:ea typeface="ＭＳ Ｐゴシック" pitchFamily="34" charset="-128"/>
              </a:rPr>
              <a:t>A5 </a:t>
            </a:r>
            <a:r>
              <a:rPr lang="ru-RU" sz="1600" dirty="0" smtClean="0">
                <a:ea typeface="ＭＳ Ｐゴシック" pitchFamily="34" charset="-128"/>
              </a:rPr>
              <a:t>содержит цветные фото</a:t>
            </a:r>
            <a:r>
              <a:rPr lang="de-CH" sz="1600" dirty="0" smtClean="0">
                <a:ea typeface="ＭＳ Ｐゴシック" pitchFamily="34" charset="-128"/>
              </a:rPr>
              <a:t>, </a:t>
            </a:r>
            <a:r>
              <a:rPr lang="ru-RU" sz="1600" dirty="0" smtClean="0">
                <a:ea typeface="ＭＳ Ｐゴシック" pitchFamily="34" charset="-128"/>
              </a:rPr>
              <a:t>чертежи и схемы,</a:t>
            </a:r>
            <a:r>
              <a:rPr lang="de-CH" sz="1600" dirty="0" smtClean="0">
                <a:ea typeface="ＭＳ Ｐゴシック" pitchFamily="34" charset="-128"/>
              </a:rPr>
              <a:t> </a:t>
            </a:r>
            <a:r>
              <a:rPr lang="ru-RU" sz="1600" dirty="0" smtClean="0">
                <a:ea typeface="ＭＳ Ｐゴシック" pitchFamily="34" charset="-128"/>
              </a:rPr>
              <a:t>введен разнообразный цветной шрифт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Введены новые страницы «Для заметок» напротив каждой страницы Правил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Главной целю было подготовить издание «вся информация – в одной книге» для всех возрастных категорий</a:t>
            </a:r>
            <a:r>
              <a:rPr lang="de-CH" sz="1600" dirty="0" smtClean="0">
                <a:ea typeface="ＭＳ Ｐゴシック" pitchFamily="34" charset="-128"/>
              </a:rPr>
              <a:t> </a:t>
            </a:r>
            <a:r>
              <a:rPr lang="ru-RU" sz="1600" dirty="0" smtClean="0">
                <a:ea typeface="ＭＳ Ｐゴシック" pitchFamily="34" charset="-128"/>
              </a:rPr>
              <a:t>и всех участников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Новая версия давала также расширенные приложения для дополнительной</a:t>
            </a:r>
            <a:r>
              <a:rPr lang="ru-RU" sz="2000" dirty="0" smtClean="0">
                <a:ea typeface="ＭＳ Ｐゴシック" pitchFamily="34" charset="-128"/>
              </a:rPr>
              <a:t> </a:t>
            </a:r>
            <a:r>
              <a:rPr lang="ru-RU" sz="1600" dirty="0">
                <a:ea typeface="ＭＳ Ｐゴシック" pitchFamily="34" charset="-128"/>
              </a:rPr>
              <a:t>информации</a:t>
            </a:r>
            <a:endParaRPr lang="de-CH" sz="16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de-CH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de-CH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de-CH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Эволюция и развитие </a:t>
            </a: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DB74B6-7B97-48CF-B6C6-9A537FE5DDB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0000">
            <a:off x="6450013" y="2339975"/>
            <a:ext cx="191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128588"/>
          </a:xfrm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  <p:pic>
        <p:nvPicPr>
          <p:cNvPr id="15365" name="Picture 2" descr="C:\IIHF Files\Sport Department\Dave\Competition &amp; Inline Committee\IIHF Rule Book and Rules\2006 Rule Book\Raita Goal Frame 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0000">
            <a:off x="482600" y="3473450"/>
            <a:ext cx="43576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IIHF Files\Sport Department\Dave\Competition &amp; Inline Committee\IIHF Rule Book and Rules\2006 Rule Book\2006 Rule Book Proposals - Referee Signal - Body Checking in Womans Hockey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0000">
            <a:off x="4038600" y="1998663"/>
            <a:ext cx="2055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CH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4828D-6908-4C60-925D-5E8ECE2C9B7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9413" y="1536700"/>
            <a:ext cx="7937500" cy="4024313"/>
          </a:xfrm>
        </p:spPr>
        <p:txBody>
          <a:bodyPr/>
          <a:lstStyle/>
          <a:p>
            <a:pPr eaLnBrk="1" hangingPunct="1">
              <a:defRPr/>
            </a:pPr>
            <a:endParaRPr lang="de-CH" sz="2000" smtClean="0">
              <a:ea typeface="ＭＳ Ｐゴシック" pitchFamily="34" charset="-128"/>
            </a:endParaRPr>
          </a:p>
          <a:p>
            <a:pPr algn="ctr" eaLnBrk="1" hangingPunct="1">
              <a:buFontTx/>
              <a:buNone/>
              <a:defRPr/>
            </a:pP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…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 целом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Книга Правил ИИХФ в ее нынешнем виде стала хорошим подспорьем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 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 течение последних 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16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сезонов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она была издана на 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26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языках</a:t>
            </a:r>
            <a:r>
              <a:rPr lang="de-CH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…</a:t>
            </a:r>
          </a:p>
          <a:p>
            <a:pPr eaLnBrk="1" hangingPunct="1">
              <a:buFontTx/>
              <a:buNone/>
              <a:defRPr/>
            </a:pPr>
            <a:endParaRPr lang="de-CH" sz="20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…однако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были замечены и недостатки</a:t>
            </a:r>
            <a:endParaRPr lang="de-CH" sz="26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27CDD-4A73-46AC-B0CB-67FD9A1D527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838" y="1412875"/>
            <a:ext cx="7910512" cy="4899025"/>
          </a:xfrm>
        </p:spPr>
        <p:txBody>
          <a:bodyPr/>
          <a:lstStyle/>
          <a:p>
            <a:pPr eaLnBrk="1" hangingPunct="1"/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Имеется дублирование информации и содержания, противоречащие другим документам ИИХФ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de-CH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В текст вкрались непоследовательные формулировки и противоречия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Книга примеров</a:t>
            </a:r>
            <a:r>
              <a:rPr lang="de-CH" sz="1600" dirty="0" smtClean="0">
                <a:ea typeface="ＭＳ Ｐゴシック" pitchFamily="34" charset="-128"/>
              </a:rPr>
              <a:t> </a:t>
            </a:r>
            <a:r>
              <a:rPr lang="ru-RU" sz="1600" dirty="0" smtClean="0">
                <a:latin typeface="Arial Narrow" pitchFamily="34" charset="0"/>
                <a:ea typeface="ＭＳ Ｐゴシック" pitchFamily="34" charset="-128"/>
              </a:rPr>
              <a:t>ИИХФ</a:t>
            </a:r>
            <a:r>
              <a:rPr lang="de-CH" sz="1600" dirty="0" smtClean="0">
                <a:ea typeface="ＭＳ Ｐゴシック" pitchFamily="34" charset="-128"/>
              </a:rPr>
              <a:t> </a:t>
            </a:r>
            <a:r>
              <a:rPr lang="ru-RU" sz="1600" dirty="0" smtClean="0">
                <a:ea typeface="ＭＳ Ｐゴシック" pitchFamily="34" charset="-128"/>
              </a:rPr>
              <a:t>нуждалась в расширении, как и нумерация и частота интерпретации Правил, а также</a:t>
            </a:r>
            <a:r>
              <a:rPr lang="de-CH" sz="1600" dirty="0" smtClean="0">
                <a:ea typeface="ＭＳ Ｐゴシック" pitchFamily="34" charset="-128"/>
              </a:rPr>
              <a:t> </a:t>
            </a:r>
            <a:r>
              <a:rPr lang="ru-RU" sz="1600" dirty="0" smtClean="0">
                <a:ea typeface="ＭＳ Ｐゴシック" pitchFamily="34" charset="-128"/>
              </a:rPr>
              <a:t>разночтения в бюллетенях, направлявшихся в НФ-члены с целью разъяснения Правил и их рекомендации по их практическому применению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Экипировка элементов вратарской одежды, которая требует определенных размеров, систематически изменялась и с повышенной частотой, требующих и более частых проверок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Необходимо обновить схемы</a:t>
            </a:r>
            <a:r>
              <a:rPr lang="de-CH" sz="1600" dirty="0" smtClean="0">
                <a:ea typeface="ＭＳ Ｐゴシック" pitchFamily="34" charset="-128"/>
              </a:rPr>
              <a:t>, </a:t>
            </a:r>
            <a:r>
              <a:rPr lang="ru-RU" sz="1600" dirty="0" smtClean="0">
                <a:ea typeface="ＭＳ Ｐゴシック" pitchFamily="34" charset="-128"/>
              </a:rPr>
              <a:t>чертежи и фото </a:t>
            </a:r>
          </a:p>
          <a:p>
            <a:pPr eaLnBrk="1" hangingPunct="1"/>
            <a:r>
              <a:rPr lang="ru-RU" sz="1600" dirty="0" smtClean="0">
                <a:ea typeface="ＭＳ Ｐゴシック" pitchFamily="34" charset="-128"/>
              </a:rPr>
              <a:t>Нынешний формат Книги не позволяет включить актуальную информацию для должного разъяснения и применения Правил</a:t>
            </a:r>
            <a:endParaRPr lang="de-CH" sz="1600" dirty="0" smtClean="0">
              <a:ea typeface="ＭＳ Ｐゴシック" pitchFamily="34" charset="-128"/>
            </a:endParaRPr>
          </a:p>
          <a:p>
            <a:pPr eaLnBrk="1" hangingPunct="1"/>
            <a:endParaRPr lang="de-CH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585788"/>
            <a:ext cx="7924800" cy="493712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Резюме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Конгресса 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И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И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ХФ </a:t>
            </a: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по Правилам</a:t>
            </a:r>
            <a:endParaRPr lang="de-CH" sz="26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5FA33-5C35-4A99-A680-714F92723D9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eaLnBrk="1" hangingPunct="1"/>
            <a:r>
              <a:rPr lang="ru-RU" sz="1800" smtClean="0">
                <a:ea typeface="ＭＳ Ｐゴシック" pitchFamily="34" charset="-128"/>
              </a:rPr>
              <a:t>Переработку</a:t>
            </a:r>
            <a:r>
              <a:rPr lang="de-CH" sz="1800" smtClean="0">
                <a:ea typeface="ＭＳ Ｐゴシック" pitchFamily="34" charset="-128"/>
              </a:rPr>
              <a:t> </a:t>
            </a:r>
            <a:r>
              <a:rPr lang="ru-RU" sz="1800" smtClean="0">
                <a:ea typeface="ＭＳ Ｐゴシック" pitchFamily="34" charset="-128"/>
              </a:rPr>
              <a:t>Книги Правил </a:t>
            </a:r>
            <a:r>
              <a:rPr lang="de-CH" sz="1800" smtClean="0">
                <a:ea typeface="ＭＳ Ｐゴシック" pitchFamily="34" charset="-128"/>
              </a:rPr>
              <a:t>ИИХФ </a:t>
            </a:r>
            <a:r>
              <a:rPr lang="ru-RU" sz="1800" smtClean="0">
                <a:ea typeface="ＭＳ Ｐゴシック" pitchFamily="34" charset="-128"/>
              </a:rPr>
              <a:t>издания </a:t>
            </a:r>
            <a:r>
              <a:rPr lang="de-CH" sz="1800" smtClean="0">
                <a:ea typeface="ＭＳ Ｐゴシック" pitchFamily="34" charset="-128"/>
              </a:rPr>
              <a:t>2014 </a:t>
            </a:r>
            <a:r>
              <a:rPr lang="ru-RU" sz="1800" smtClean="0">
                <a:ea typeface="ＭＳ Ｐゴシック" pitchFamily="34" charset="-128"/>
              </a:rPr>
              <a:t>отложить</a:t>
            </a:r>
            <a:endParaRPr lang="de-CH" sz="1800" smtClean="0">
              <a:ea typeface="ＭＳ Ｐゴシック" pitchFamily="34" charset="-128"/>
            </a:endParaRPr>
          </a:p>
          <a:p>
            <a:pPr eaLnBrk="1" hangingPunct="1"/>
            <a:r>
              <a:rPr lang="ru-RU" sz="1800" smtClean="0">
                <a:ea typeface="ＭＳ Ｐゴシック" pitchFamily="34" charset="-128"/>
              </a:rPr>
              <a:t>НФ-члены </a:t>
            </a:r>
            <a:r>
              <a:rPr lang="de-CH" sz="1800" smtClean="0">
                <a:ea typeface="ＭＳ Ｐゴシック" pitchFamily="34" charset="-128"/>
              </a:rPr>
              <a:t>ИИХФ </a:t>
            </a:r>
            <a:r>
              <a:rPr lang="ru-RU" sz="1800" smtClean="0">
                <a:ea typeface="ＭＳ Ｐゴシック" pitchFamily="34" charset="-128"/>
              </a:rPr>
              <a:t>согласились с отсрочкой подачи предложений по Правилам на год</a:t>
            </a:r>
            <a:r>
              <a:rPr lang="de-CH" sz="1800" smtClean="0">
                <a:ea typeface="ＭＳ Ｐゴシック" pitchFamily="34" charset="-128"/>
              </a:rPr>
              <a:t> </a:t>
            </a:r>
            <a:r>
              <a:rPr lang="ru-RU" sz="1800" smtClean="0">
                <a:ea typeface="ＭＳ Ｐゴシック" pitchFamily="34" charset="-128"/>
              </a:rPr>
              <a:t>в связи с поздним избранием нынешнего состава Совета </a:t>
            </a:r>
            <a:r>
              <a:rPr lang="de-CH" sz="1800" smtClean="0">
                <a:ea typeface="ＭＳ Ｐゴシック" pitchFamily="34" charset="-128"/>
              </a:rPr>
              <a:t>(</a:t>
            </a:r>
            <a:r>
              <a:rPr lang="ru-RU" sz="1800" smtClean="0">
                <a:ea typeface="ＭＳ Ｐゴシック" pitchFamily="34" charset="-128"/>
              </a:rPr>
              <a:t>сентябрь</a:t>
            </a:r>
            <a:r>
              <a:rPr lang="de-CH" sz="1800" smtClean="0">
                <a:ea typeface="ＭＳ Ｐゴシック" pitchFamily="34" charset="-128"/>
              </a:rPr>
              <a:t> 2012)</a:t>
            </a:r>
            <a:r>
              <a:rPr lang="ru-RU" sz="1800" smtClean="0">
                <a:ea typeface="ＭＳ Ｐゴシック" pitchFamily="34" charset="-128"/>
              </a:rPr>
              <a:t> и, соответственно с поздним объявлением составов комитетов </a:t>
            </a:r>
            <a:r>
              <a:rPr lang="de-CH" sz="1800" smtClean="0">
                <a:ea typeface="ＭＳ Ｐゴシック" pitchFamily="34" charset="-128"/>
              </a:rPr>
              <a:t> ИИХФ </a:t>
            </a:r>
            <a:r>
              <a:rPr lang="ru-RU" sz="1800" smtClean="0">
                <a:ea typeface="ＭＳ Ｐゴシック" pitchFamily="34" charset="-128"/>
              </a:rPr>
              <a:t>(январь</a:t>
            </a:r>
            <a:r>
              <a:rPr lang="de-CH" sz="1800" smtClean="0">
                <a:ea typeface="ＭＳ Ｐゴシック" pitchFamily="34" charset="-128"/>
              </a:rPr>
              <a:t> 2013</a:t>
            </a:r>
            <a:r>
              <a:rPr lang="ru-RU" sz="1800" smtClean="0">
                <a:ea typeface="ＭＳ Ｐゴシック" pitchFamily="34" charset="-128"/>
              </a:rPr>
              <a:t>)</a:t>
            </a:r>
            <a:endParaRPr lang="de-CH" sz="1800" smtClean="0">
              <a:ea typeface="ＭＳ Ｐゴシック" pitchFamily="34" charset="-128"/>
            </a:endParaRPr>
          </a:p>
          <a:p>
            <a:pPr eaLnBrk="1" hangingPunct="1"/>
            <a:r>
              <a:rPr lang="ru-RU" sz="1800" smtClean="0">
                <a:ea typeface="ＭＳ Ｐゴシック" pitchFamily="34" charset="-128"/>
              </a:rPr>
              <a:t>С открытием запросов на изменения </a:t>
            </a:r>
            <a:r>
              <a:rPr lang="de-CH" sz="1800" smtClean="0">
                <a:ea typeface="ＭＳ Ｐゴシック" pitchFamily="34" charset="-128"/>
              </a:rPr>
              <a:t>, ИИХФ </a:t>
            </a:r>
            <a:r>
              <a:rPr lang="ru-RU" sz="1800" smtClean="0">
                <a:ea typeface="ＭＳ Ｐゴシック" pitchFamily="34" charset="-128"/>
              </a:rPr>
              <a:t>получила</a:t>
            </a:r>
            <a:r>
              <a:rPr lang="de-CH" sz="1800" smtClean="0">
                <a:ea typeface="ＭＳ Ｐゴシック" pitchFamily="34" charset="-128"/>
              </a:rPr>
              <a:t> 86 </a:t>
            </a:r>
            <a:r>
              <a:rPr lang="ru-RU" sz="1800" smtClean="0">
                <a:ea typeface="ＭＳ Ｐゴシック" pitchFamily="34" charset="-128"/>
              </a:rPr>
              <a:t>различных предложений по</a:t>
            </a:r>
            <a:r>
              <a:rPr lang="de-CH" sz="1800" smtClean="0">
                <a:ea typeface="ＭＳ Ｐゴシック" pitchFamily="34" charset="-128"/>
              </a:rPr>
              <a:t> 55</a:t>
            </a:r>
            <a:r>
              <a:rPr lang="ru-RU" sz="1800" smtClean="0">
                <a:ea typeface="ＭＳ Ｐゴシック" pitchFamily="34" charset="-128"/>
              </a:rPr>
              <a:t> существующим и двум новым </a:t>
            </a:r>
          </a:p>
          <a:p>
            <a:pPr eaLnBrk="1" hangingPunct="1"/>
            <a:r>
              <a:rPr lang="ru-RU" sz="1800" smtClean="0">
                <a:ea typeface="ＭＳ Ｐゴシック" pitchFamily="34" charset="-128"/>
              </a:rPr>
              <a:t>Из указанных предложений</a:t>
            </a:r>
            <a:r>
              <a:rPr lang="de-CH" sz="1800" smtClean="0">
                <a:ea typeface="ＭＳ Ｐゴシック" pitchFamily="34" charset="-128"/>
              </a:rPr>
              <a:t> 4 </a:t>
            </a:r>
            <a:r>
              <a:rPr lang="ru-RU" sz="1800" smtClean="0">
                <a:ea typeface="ＭＳ Ｐゴシック" pitchFamily="34" charset="-128"/>
              </a:rPr>
              <a:t>направлены в комитеты по требованиям Регламента</a:t>
            </a:r>
            <a:r>
              <a:rPr lang="de-CH" sz="1800" smtClean="0">
                <a:ea typeface="ＭＳ Ｐゴシック" pitchFamily="34" charset="-128"/>
              </a:rPr>
              <a:t>, 12 </a:t>
            </a:r>
            <a:r>
              <a:rPr lang="ru-RU" sz="1800" smtClean="0">
                <a:ea typeface="ＭＳ Ｐゴシック" pitchFamily="34" charset="-128"/>
              </a:rPr>
              <a:t>были сняты авторами</a:t>
            </a:r>
            <a:r>
              <a:rPr lang="de-CH" sz="1800" smtClean="0">
                <a:ea typeface="ＭＳ Ｐゴシック" pitchFamily="34" charset="-128"/>
              </a:rPr>
              <a:t>, 51 </a:t>
            </a:r>
            <a:r>
              <a:rPr lang="ru-RU" sz="1800" smtClean="0">
                <a:ea typeface="ＭＳ Ｐゴシック" pitchFamily="34" charset="-128"/>
              </a:rPr>
              <a:t>Правило было расценено как внутреннее административные</a:t>
            </a:r>
            <a:r>
              <a:rPr lang="de-CH" sz="1800" smtClean="0">
                <a:ea typeface="ＭＳ Ｐゴシック" pitchFamily="34" charset="-128"/>
              </a:rPr>
              <a:t> </a:t>
            </a:r>
            <a:r>
              <a:rPr lang="ru-RU" sz="1800" smtClean="0">
                <a:ea typeface="ＭＳ Ｐゴシック" pitchFamily="34" charset="-128"/>
              </a:rPr>
              <a:t>и </a:t>
            </a:r>
            <a:r>
              <a:rPr lang="de-CH" sz="1800" smtClean="0">
                <a:ea typeface="ＭＳ Ｐゴシック" pitchFamily="34" charset="-128"/>
              </a:rPr>
              <a:t>19 </a:t>
            </a:r>
            <a:r>
              <a:rPr lang="ru-RU" sz="1800" smtClean="0">
                <a:ea typeface="ＭＳ Ｐゴシック" pitchFamily="34" charset="-128"/>
              </a:rPr>
              <a:t>были определены как фундаментальные, «изменяющие саму игру»</a:t>
            </a:r>
            <a:endParaRPr lang="de-CH" sz="1800" smtClean="0">
              <a:ea typeface="ＭＳ Ｐゴシック" pitchFamily="34" charset="-128"/>
            </a:endParaRPr>
          </a:p>
          <a:p>
            <a:pPr eaLnBrk="1" hangingPunct="1"/>
            <a:endParaRPr lang="de-CH" sz="1800" smtClean="0">
              <a:ea typeface="ＭＳ Ｐゴシック" pitchFamily="34" charset="-128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94200" y="519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24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en-US" b="1">
                <a:solidFill>
                  <a:srgbClr val="0024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lang="ru-RU" b="1">
              <a:solidFill>
                <a:srgbClr val="00245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81000"/>
            <a:ext cx="7924800" cy="698500"/>
          </a:xfrm>
        </p:spPr>
        <p:txBody>
          <a:bodyPr/>
          <a:lstStyle/>
          <a:p>
            <a:pPr eaLnBrk="1" hangingPunct="1">
              <a:defRPr/>
            </a:pPr>
            <a:endParaRPr lang="de-CH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168400"/>
            <a:ext cx="7937500" cy="40243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Книга Правил</a:t>
            </a:r>
            <a:r>
              <a:rPr lang="de-CH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ИИХФ: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Новый формат, плюс принципы содержания и структура</a:t>
            </a: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de-CH" sz="28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2BB2C3-2F5A-47F9-B7C6-1B9B1731403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013" y="2260600"/>
            <a:ext cx="33845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2975" y="2581275"/>
            <a:ext cx="7442200" cy="1195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РЕЗЮМЕ АДМИНИСТРАТИВНО-СЛУЖЕБНЫХ ПРАВИЛ </a:t>
            </a: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ИИХФ 2014 &amp; </a:t>
            </a:r>
            <a:r>
              <a:rPr lang="ru-RU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НЕЗНАЧИТЕЛЬНЫЕ ИЗМЕНЕНИЯ ПРАВИЛ ИГРЫ</a:t>
            </a:r>
            <a:endParaRPr lang="en-US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55675" y="4351338"/>
            <a:ext cx="7442200" cy="4445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HF_PowerPoint_V3.1">
  <a:themeElements>
    <a:clrScheme name="IIHF screen colors">
      <a:dk1>
        <a:srgbClr val="CF0E03"/>
      </a:dk1>
      <a:lt1>
        <a:srgbClr val="FFFFFF"/>
      </a:lt1>
      <a:dk2>
        <a:srgbClr val="00245E"/>
      </a:dk2>
      <a:lt2>
        <a:srgbClr val="3193D1"/>
      </a:lt2>
      <a:accent1>
        <a:srgbClr val="004997"/>
      </a:accent1>
      <a:accent2>
        <a:srgbClr val="B8004D"/>
      </a:accent2>
      <a:accent3>
        <a:srgbClr val="ED7100"/>
      </a:accent3>
      <a:accent4>
        <a:srgbClr val="44780B"/>
      </a:accent4>
      <a:accent5>
        <a:srgbClr val="000000"/>
      </a:accent5>
      <a:accent6>
        <a:srgbClr val="EDEDE7"/>
      </a:accent6>
      <a:hlink>
        <a:srgbClr val="3193D1"/>
      </a:hlink>
      <a:folHlink>
        <a:srgbClr val="ED7100"/>
      </a:folHlink>
    </a:clrScheme>
    <a:fontScheme name="2012_PowerPoint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2_PowerPointTemplate_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PowerPointTemplate_Ligh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PowerPointTemplate_Light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IIHF_PowerPoint_V3.1</Template>
  <TotalTime>241</TotalTime>
  <Words>1484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IIHF_PowerPoint_V3.1</vt:lpstr>
      <vt:lpstr>     НОВЫЕ ПРАВИЛА ИИХФ       ИНСТРУКТАЖ-2014</vt:lpstr>
      <vt:lpstr>Инструктаж по новым правилам. Цели </vt:lpstr>
      <vt:lpstr> Книга Правил ИИХФ – Эволюция и развитие</vt:lpstr>
      <vt:lpstr> Эволюция и развитие </vt:lpstr>
      <vt:lpstr> </vt:lpstr>
      <vt:lpstr>…однако, были замечены и недостатки</vt:lpstr>
      <vt:lpstr>Резюме Конгресса ИИХФ по Правилам</vt:lpstr>
      <vt:lpstr>Презентация PowerPoint</vt:lpstr>
      <vt:lpstr>РЕЗЮМЕ АДМИНИСТРАТИВНО-СЛУЖЕБНЫХ ПРАВИЛ ИИХФ 2014 &amp; НЕЗНАЧИТЕЛЬНЫЕ ИЗМЕНЕНИЯ ПРАВИЛ ИГРЫ</vt:lpstr>
      <vt:lpstr>Резюме внутренних организационно-административных правил и незначительные изменения Правил игры</vt:lpstr>
      <vt:lpstr>Обновления Правил на сезон 2013/14</vt:lpstr>
      <vt:lpstr>Резюме внутренних организационно-административных правил и незначительные изменения Правил игры</vt:lpstr>
      <vt:lpstr> Обзор серьезных изменений Правил</vt:lpstr>
      <vt:lpstr>РЕЗЮМЕ СЕРЬЕЗНЫХ ИЗМЕНЕНИЙ ПРАВИЛ ИГРЫ 2014</vt:lpstr>
      <vt:lpstr>101 – Размеры площадки</vt:lpstr>
      <vt:lpstr>102 – Борта</vt:lpstr>
      <vt:lpstr>105 – Защитное стекло </vt:lpstr>
      <vt:lpstr>112 – Синие линии</vt:lpstr>
      <vt:lpstr>411 – Смена игроков и вратарей</vt:lpstr>
      <vt:lpstr>442 – Процедура вбрасывания</vt:lpstr>
      <vt:lpstr>460 – Проброс шайбы: Смешанный проброс  </vt:lpstr>
      <vt:lpstr>460 – Проброс шайбы: Смешанный проброс (№1) </vt:lpstr>
      <vt:lpstr>460 – Проброс шайбы: Смешанный проброс (№2)</vt:lpstr>
      <vt:lpstr>Процедура штрафного броска </vt:lpstr>
      <vt:lpstr>Книга Правил ИИХФ 2014: Смешанный проброс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IIHF RULE BOOK PROPOSALS</dc:title>
  <dc:creator>Nieminen</dc:creator>
  <cp:lastModifiedBy>Овчинникова Дина Александровна</cp:lastModifiedBy>
  <cp:revision>109</cp:revision>
  <cp:lastPrinted>2014-06-24T06:28:38Z</cp:lastPrinted>
  <dcterms:created xsi:type="dcterms:W3CDTF">2014-05-21T08:08:48Z</dcterms:created>
  <dcterms:modified xsi:type="dcterms:W3CDTF">2014-06-24T06:51:42Z</dcterms:modified>
</cp:coreProperties>
</file>